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Inter"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7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32378"/>
            <a:ext cx="7556421" cy="148851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Transborder Freight Data Analysis</a:t>
            </a:r>
            <a:endParaRPr lang="en-US" sz="4650" dirty="0"/>
          </a:p>
        </p:txBody>
      </p:sp>
      <p:sp>
        <p:nvSpPr>
          <p:cNvPr id="4" name="Text 1"/>
          <p:cNvSpPr/>
          <p:nvPr/>
        </p:nvSpPr>
        <p:spPr>
          <a:xfrm>
            <a:off x="793790" y="2761059"/>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This presentation analyzes transborder freight transportation between the U.S., Canada, and Mexico. It identifies inefficiencies, optimizes transportation modes, and enhances the sustainability of freight operations. The analysis uses data-driven insights to address key questions about freight movement patterns, congestion, environmental impact, and freight charges.</a:t>
            </a:r>
            <a:endParaRPr lang="en-US" sz="1750" dirty="0"/>
          </a:p>
        </p:txBody>
      </p:sp>
      <p:sp>
        <p:nvSpPr>
          <p:cNvPr id="5" name="Text 2"/>
          <p:cNvSpPr/>
          <p:nvPr/>
        </p:nvSpPr>
        <p:spPr>
          <a:xfrm>
            <a:off x="793790" y="519362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The study aims to provide actionable recommendations for improving the efficiency and sustainability of the transborder freight industry, contributing to North America's economic growth and environmental stewardship.</a:t>
            </a:r>
            <a:endParaRPr lang="en-US" sz="1750" dirty="0"/>
          </a:p>
        </p:txBody>
      </p:sp>
      <p:sp>
        <p:nvSpPr>
          <p:cNvPr id="6" name="Shape 3"/>
          <p:cNvSpPr/>
          <p:nvPr/>
        </p:nvSpPr>
        <p:spPr>
          <a:xfrm>
            <a:off x="793790" y="6917293"/>
            <a:ext cx="362903" cy="362903"/>
          </a:xfrm>
          <a:prstGeom prst="roundRect">
            <a:avLst>
              <a:gd name="adj" fmla="val 25194296"/>
            </a:avLst>
          </a:prstGeom>
          <a:noFill/>
          <a:ln w="7620">
            <a:solidFill>
              <a:srgbClr val="FFFFFF"/>
            </a:solidFill>
            <a:prstDash val="solid"/>
          </a:ln>
        </p:spPr>
      </p:sp>
      <p:pic>
        <p:nvPicPr>
          <p:cNvPr id="7" name="Image 1" descr="preencoded.png"/>
          <p:cNvPicPr>
            <a:picLocks noChangeAspect="1"/>
          </p:cNvPicPr>
          <p:nvPr/>
        </p:nvPicPr>
        <p:blipFill>
          <a:blip r:embed="rId4"/>
          <a:stretch>
            <a:fillRect/>
          </a:stretch>
        </p:blipFill>
        <p:spPr>
          <a:xfrm>
            <a:off x="801410" y="6924913"/>
            <a:ext cx="347663" cy="347663"/>
          </a:xfrm>
          <a:prstGeom prst="rect">
            <a:avLst/>
          </a:prstGeom>
        </p:spPr>
      </p:pic>
      <p:sp>
        <p:nvSpPr>
          <p:cNvPr id="8" name="Text 4"/>
          <p:cNvSpPr/>
          <p:nvPr/>
        </p:nvSpPr>
        <p:spPr>
          <a:xfrm>
            <a:off x="1270040" y="6900386"/>
            <a:ext cx="2207419" cy="396835"/>
          </a:xfrm>
          <a:prstGeom prst="rect">
            <a:avLst/>
          </a:prstGeom>
          <a:noFill/>
          <a:ln/>
        </p:spPr>
        <p:txBody>
          <a:bodyPr wrap="none" lIns="0" tIns="0" rIns="0" bIns="0" rtlCol="0" anchor="t"/>
          <a:lstStyle/>
          <a:p>
            <a:pPr marL="0" indent="0" algn="l">
              <a:lnSpc>
                <a:spcPts val="3100"/>
              </a:lnSpc>
              <a:buNone/>
            </a:pPr>
            <a:r>
              <a:rPr lang="en-US" sz="2200" b="1" dirty="0">
                <a:solidFill>
                  <a:srgbClr val="272525"/>
                </a:solidFill>
                <a:latin typeface="Inter Bold" pitchFamily="34" charset="0"/>
                <a:ea typeface="Inter Bold" pitchFamily="34" charset="-122"/>
                <a:cs typeface="Inter Bold" pitchFamily="34" charset="-120"/>
              </a:rPr>
              <a:t>by Samuel Ayim</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8424" y="573048"/>
            <a:ext cx="5955863" cy="682943"/>
          </a:xfrm>
          <a:prstGeom prst="rect">
            <a:avLst/>
          </a:prstGeom>
          <a:noFill/>
          <a:ln/>
        </p:spPr>
        <p:txBody>
          <a:bodyPr wrap="none" lIns="0" tIns="0" rIns="0" bIns="0" rtlCol="0" anchor="t"/>
          <a:lstStyle/>
          <a:p>
            <a:pPr marL="0" indent="0">
              <a:lnSpc>
                <a:spcPts val="5350"/>
              </a:lnSpc>
              <a:buNone/>
            </a:pPr>
            <a:r>
              <a:rPr lang="en-US" sz="4300" b="1" dirty="0">
                <a:solidFill>
                  <a:srgbClr val="000000"/>
                </a:solidFill>
                <a:latin typeface="Petrona Bold" pitchFamily="34" charset="0"/>
                <a:ea typeface="Petrona Bold" pitchFamily="34" charset="-122"/>
                <a:cs typeface="Petrona Bold" pitchFamily="34" charset="-120"/>
              </a:rPr>
              <a:t>Key Research Questions</a:t>
            </a:r>
            <a:endParaRPr lang="en-US" sz="4300" dirty="0"/>
          </a:p>
        </p:txBody>
      </p:sp>
      <p:sp>
        <p:nvSpPr>
          <p:cNvPr id="4" name="Shape 1"/>
          <p:cNvSpPr/>
          <p:nvPr/>
        </p:nvSpPr>
        <p:spPr>
          <a:xfrm>
            <a:off x="728424" y="1802249"/>
            <a:ext cx="468273" cy="468273"/>
          </a:xfrm>
          <a:prstGeom prst="roundRect">
            <a:avLst>
              <a:gd name="adj" fmla="val 18668"/>
            </a:avLst>
          </a:prstGeom>
          <a:solidFill>
            <a:srgbClr val="CCEEFF"/>
          </a:solidFill>
          <a:ln w="7620">
            <a:solidFill>
              <a:srgbClr val="B2D4E5"/>
            </a:solidFill>
            <a:prstDash val="solid"/>
          </a:ln>
        </p:spPr>
      </p:sp>
      <p:sp>
        <p:nvSpPr>
          <p:cNvPr id="5" name="Text 2"/>
          <p:cNvSpPr/>
          <p:nvPr/>
        </p:nvSpPr>
        <p:spPr>
          <a:xfrm>
            <a:off x="892373" y="1872496"/>
            <a:ext cx="140256" cy="327779"/>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1</a:t>
            </a:r>
            <a:endParaRPr lang="en-US" sz="2550" dirty="0"/>
          </a:p>
        </p:txBody>
      </p:sp>
      <p:sp>
        <p:nvSpPr>
          <p:cNvPr id="6" name="Text 3"/>
          <p:cNvSpPr/>
          <p:nvPr/>
        </p:nvSpPr>
        <p:spPr>
          <a:xfrm>
            <a:off x="1404818" y="1802249"/>
            <a:ext cx="2855476" cy="341352"/>
          </a:xfrm>
          <a:prstGeom prst="rect">
            <a:avLst/>
          </a:prstGeom>
          <a:noFill/>
          <a:ln/>
        </p:spPr>
        <p:txBody>
          <a:bodyPr wrap="none" lIns="0" tIns="0" rIns="0" bIns="0" rtlCol="0" anchor="t"/>
          <a:lstStyle/>
          <a:p>
            <a:pPr marL="0" indent="0">
              <a:lnSpc>
                <a:spcPts val="2650"/>
              </a:lnSpc>
              <a:buNone/>
            </a:pPr>
            <a:r>
              <a:rPr lang="en-US" sz="2150" b="1" dirty="0">
                <a:solidFill>
                  <a:srgbClr val="272525"/>
                </a:solidFill>
                <a:latin typeface="Petrona Bold" pitchFamily="34" charset="0"/>
                <a:ea typeface="Petrona Bold" pitchFamily="34" charset="-122"/>
                <a:cs typeface="Petrona Bold" pitchFamily="34" charset="-120"/>
              </a:rPr>
              <a:t>Freight Volume Trends</a:t>
            </a:r>
            <a:endParaRPr lang="en-US" sz="2150" dirty="0"/>
          </a:p>
        </p:txBody>
      </p:sp>
      <p:sp>
        <p:nvSpPr>
          <p:cNvPr id="7" name="Text 4"/>
          <p:cNvSpPr/>
          <p:nvPr/>
        </p:nvSpPr>
        <p:spPr>
          <a:xfrm>
            <a:off x="1404818" y="2268379"/>
            <a:ext cx="7010757" cy="665798"/>
          </a:xfrm>
          <a:prstGeom prst="rect">
            <a:avLst/>
          </a:prstGeom>
          <a:noFill/>
          <a:ln/>
        </p:spPr>
        <p:txBody>
          <a:bodyPr wrap="square" lIns="0" tIns="0" rIns="0" bIns="0" rtlCol="0" anchor="t"/>
          <a:lstStyle/>
          <a:p>
            <a:pPr marL="0" indent="0">
              <a:lnSpc>
                <a:spcPts val="2600"/>
              </a:lnSpc>
              <a:buNone/>
            </a:pPr>
            <a:r>
              <a:rPr lang="en-US" sz="1600" dirty="0">
                <a:solidFill>
                  <a:srgbClr val="272525"/>
                </a:solidFill>
                <a:latin typeface="Inter" pitchFamily="34" charset="0"/>
                <a:ea typeface="Inter" pitchFamily="34" charset="-122"/>
                <a:cs typeface="Inter" pitchFamily="34" charset="-120"/>
              </a:rPr>
              <a:t>What are the trends in freight volume across different transportation modes?</a:t>
            </a:r>
            <a:endParaRPr lang="en-US" sz="1600" dirty="0"/>
          </a:p>
        </p:txBody>
      </p:sp>
      <p:sp>
        <p:nvSpPr>
          <p:cNvPr id="8" name="Shape 5"/>
          <p:cNvSpPr/>
          <p:nvPr/>
        </p:nvSpPr>
        <p:spPr>
          <a:xfrm>
            <a:off x="728424" y="3376374"/>
            <a:ext cx="468273" cy="468273"/>
          </a:xfrm>
          <a:prstGeom prst="roundRect">
            <a:avLst>
              <a:gd name="adj" fmla="val 18668"/>
            </a:avLst>
          </a:prstGeom>
          <a:solidFill>
            <a:srgbClr val="CCEEFF"/>
          </a:solidFill>
          <a:ln w="7620">
            <a:solidFill>
              <a:srgbClr val="B2D4E5"/>
            </a:solidFill>
            <a:prstDash val="solid"/>
          </a:ln>
        </p:spPr>
      </p:sp>
      <p:sp>
        <p:nvSpPr>
          <p:cNvPr id="9" name="Text 6"/>
          <p:cNvSpPr/>
          <p:nvPr/>
        </p:nvSpPr>
        <p:spPr>
          <a:xfrm>
            <a:off x="869633" y="3446621"/>
            <a:ext cx="185857" cy="327779"/>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2</a:t>
            </a:r>
            <a:endParaRPr lang="en-US" sz="2550" dirty="0"/>
          </a:p>
        </p:txBody>
      </p:sp>
      <p:sp>
        <p:nvSpPr>
          <p:cNvPr id="10" name="Text 7"/>
          <p:cNvSpPr/>
          <p:nvPr/>
        </p:nvSpPr>
        <p:spPr>
          <a:xfrm>
            <a:off x="1404818" y="3376374"/>
            <a:ext cx="2731651" cy="341352"/>
          </a:xfrm>
          <a:prstGeom prst="rect">
            <a:avLst/>
          </a:prstGeom>
          <a:noFill/>
          <a:ln/>
        </p:spPr>
        <p:txBody>
          <a:bodyPr wrap="none" lIns="0" tIns="0" rIns="0" bIns="0" rtlCol="0" anchor="t"/>
          <a:lstStyle/>
          <a:p>
            <a:pPr marL="0" indent="0">
              <a:lnSpc>
                <a:spcPts val="2650"/>
              </a:lnSpc>
              <a:buNone/>
            </a:pPr>
            <a:r>
              <a:rPr lang="en-US" sz="2150" b="1" dirty="0">
                <a:solidFill>
                  <a:srgbClr val="272525"/>
                </a:solidFill>
                <a:latin typeface="Petrona Bold" pitchFamily="34" charset="0"/>
                <a:ea typeface="Petrona Bold" pitchFamily="34" charset="-122"/>
                <a:cs typeface="Petrona Bold" pitchFamily="34" charset="-120"/>
              </a:rPr>
              <a:t>Highest Freight Value</a:t>
            </a:r>
            <a:endParaRPr lang="en-US" sz="2150" dirty="0"/>
          </a:p>
        </p:txBody>
      </p:sp>
      <p:sp>
        <p:nvSpPr>
          <p:cNvPr id="11" name="Text 8"/>
          <p:cNvSpPr/>
          <p:nvPr/>
        </p:nvSpPr>
        <p:spPr>
          <a:xfrm>
            <a:off x="1404818" y="3842504"/>
            <a:ext cx="7010757" cy="665798"/>
          </a:xfrm>
          <a:prstGeom prst="rect">
            <a:avLst/>
          </a:prstGeom>
          <a:noFill/>
          <a:ln/>
        </p:spPr>
        <p:txBody>
          <a:bodyPr wrap="square" lIns="0" tIns="0" rIns="0" bIns="0" rtlCol="0" anchor="t"/>
          <a:lstStyle/>
          <a:p>
            <a:pPr marL="0" indent="0">
              <a:lnSpc>
                <a:spcPts val="2600"/>
              </a:lnSpc>
              <a:buNone/>
            </a:pPr>
            <a:r>
              <a:rPr lang="en-US" sz="1600" dirty="0">
                <a:solidFill>
                  <a:srgbClr val="272525"/>
                </a:solidFill>
                <a:latin typeface="Inter" pitchFamily="34" charset="0"/>
                <a:ea typeface="Inter" pitchFamily="34" charset="-122"/>
                <a:cs typeface="Inter" pitchFamily="34" charset="-120"/>
              </a:rPr>
              <a:t>Which U.S. states and Canadian provinces handle the highest freight value?</a:t>
            </a:r>
            <a:endParaRPr lang="en-US" sz="1600" dirty="0"/>
          </a:p>
        </p:txBody>
      </p:sp>
      <p:sp>
        <p:nvSpPr>
          <p:cNvPr id="12" name="Shape 9"/>
          <p:cNvSpPr/>
          <p:nvPr/>
        </p:nvSpPr>
        <p:spPr>
          <a:xfrm>
            <a:off x="728424" y="4950500"/>
            <a:ext cx="468273" cy="468273"/>
          </a:xfrm>
          <a:prstGeom prst="roundRect">
            <a:avLst>
              <a:gd name="adj" fmla="val 18668"/>
            </a:avLst>
          </a:prstGeom>
          <a:solidFill>
            <a:srgbClr val="CCEEFF"/>
          </a:solidFill>
          <a:ln w="7620">
            <a:solidFill>
              <a:srgbClr val="B2D4E5"/>
            </a:solidFill>
            <a:prstDash val="solid"/>
          </a:ln>
        </p:spPr>
      </p:sp>
      <p:sp>
        <p:nvSpPr>
          <p:cNvPr id="13" name="Text 10"/>
          <p:cNvSpPr/>
          <p:nvPr/>
        </p:nvSpPr>
        <p:spPr>
          <a:xfrm>
            <a:off x="869752" y="5020747"/>
            <a:ext cx="185499" cy="327779"/>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3</a:t>
            </a:r>
            <a:endParaRPr lang="en-US" sz="2550" dirty="0"/>
          </a:p>
        </p:txBody>
      </p:sp>
      <p:sp>
        <p:nvSpPr>
          <p:cNvPr id="14" name="Text 11"/>
          <p:cNvSpPr/>
          <p:nvPr/>
        </p:nvSpPr>
        <p:spPr>
          <a:xfrm>
            <a:off x="1404818" y="4950500"/>
            <a:ext cx="3570208" cy="341352"/>
          </a:xfrm>
          <a:prstGeom prst="rect">
            <a:avLst/>
          </a:prstGeom>
          <a:noFill/>
          <a:ln/>
        </p:spPr>
        <p:txBody>
          <a:bodyPr wrap="none" lIns="0" tIns="0" rIns="0" bIns="0" rtlCol="0" anchor="t"/>
          <a:lstStyle/>
          <a:p>
            <a:pPr marL="0" indent="0">
              <a:lnSpc>
                <a:spcPts val="2650"/>
              </a:lnSpc>
              <a:buNone/>
            </a:pPr>
            <a:r>
              <a:rPr lang="en-US" sz="2150" b="1" dirty="0">
                <a:solidFill>
                  <a:srgbClr val="272525"/>
                </a:solidFill>
                <a:latin typeface="Petrona Bold" pitchFamily="34" charset="0"/>
                <a:ea typeface="Petrona Bold" pitchFamily="34" charset="-122"/>
                <a:cs typeface="Petrona Bold" pitchFamily="34" charset="-120"/>
              </a:rPr>
              <a:t>Freight Charges Comparison</a:t>
            </a:r>
            <a:endParaRPr lang="en-US" sz="2150" dirty="0"/>
          </a:p>
        </p:txBody>
      </p:sp>
      <p:sp>
        <p:nvSpPr>
          <p:cNvPr id="15" name="Text 12"/>
          <p:cNvSpPr/>
          <p:nvPr/>
        </p:nvSpPr>
        <p:spPr>
          <a:xfrm>
            <a:off x="1404818" y="5416629"/>
            <a:ext cx="7010757" cy="665798"/>
          </a:xfrm>
          <a:prstGeom prst="rect">
            <a:avLst/>
          </a:prstGeom>
          <a:noFill/>
          <a:ln/>
        </p:spPr>
        <p:txBody>
          <a:bodyPr wrap="square" lIns="0" tIns="0" rIns="0" bIns="0" rtlCol="0" anchor="t"/>
          <a:lstStyle/>
          <a:p>
            <a:pPr marL="0" indent="0">
              <a:lnSpc>
                <a:spcPts val="2600"/>
              </a:lnSpc>
              <a:buNone/>
            </a:pPr>
            <a:r>
              <a:rPr lang="en-US" sz="1600" dirty="0">
                <a:solidFill>
                  <a:srgbClr val="272525"/>
                </a:solidFill>
                <a:latin typeface="Inter" pitchFamily="34" charset="0"/>
                <a:ea typeface="Inter" pitchFamily="34" charset="-122"/>
                <a:cs typeface="Inter" pitchFamily="34" charset="-120"/>
              </a:rPr>
              <a:t>How do freight charges compare between import and export shipments?</a:t>
            </a:r>
            <a:endParaRPr lang="en-US" sz="1600" dirty="0"/>
          </a:p>
        </p:txBody>
      </p:sp>
      <p:sp>
        <p:nvSpPr>
          <p:cNvPr id="16" name="Shape 13"/>
          <p:cNvSpPr/>
          <p:nvPr/>
        </p:nvSpPr>
        <p:spPr>
          <a:xfrm>
            <a:off x="728424" y="6524625"/>
            <a:ext cx="468273" cy="468273"/>
          </a:xfrm>
          <a:prstGeom prst="roundRect">
            <a:avLst>
              <a:gd name="adj" fmla="val 18668"/>
            </a:avLst>
          </a:prstGeom>
          <a:solidFill>
            <a:srgbClr val="CCEEFF"/>
          </a:solidFill>
          <a:ln w="7620">
            <a:solidFill>
              <a:srgbClr val="B2D4E5"/>
            </a:solidFill>
            <a:prstDash val="solid"/>
          </a:ln>
        </p:spPr>
      </p:sp>
      <p:sp>
        <p:nvSpPr>
          <p:cNvPr id="17" name="Text 14"/>
          <p:cNvSpPr/>
          <p:nvPr/>
        </p:nvSpPr>
        <p:spPr>
          <a:xfrm>
            <a:off x="874157" y="6594872"/>
            <a:ext cx="176689" cy="327779"/>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4</a:t>
            </a:r>
            <a:endParaRPr lang="en-US" sz="2550" dirty="0"/>
          </a:p>
        </p:txBody>
      </p:sp>
      <p:sp>
        <p:nvSpPr>
          <p:cNvPr id="18" name="Text 15"/>
          <p:cNvSpPr/>
          <p:nvPr/>
        </p:nvSpPr>
        <p:spPr>
          <a:xfrm>
            <a:off x="1404818" y="6524625"/>
            <a:ext cx="2836902" cy="341352"/>
          </a:xfrm>
          <a:prstGeom prst="rect">
            <a:avLst/>
          </a:prstGeom>
          <a:noFill/>
          <a:ln/>
        </p:spPr>
        <p:txBody>
          <a:bodyPr wrap="none" lIns="0" tIns="0" rIns="0" bIns="0" rtlCol="0" anchor="t"/>
          <a:lstStyle/>
          <a:p>
            <a:pPr marL="0" indent="0">
              <a:lnSpc>
                <a:spcPts val="2650"/>
              </a:lnSpc>
              <a:buNone/>
            </a:pPr>
            <a:r>
              <a:rPr lang="en-US" sz="2150" b="1" dirty="0">
                <a:solidFill>
                  <a:srgbClr val="272525"/>
                </a:solidFill>
                <a:latin typeface="Petrona Bold" pitchFamily="34" charset="0"/>
                <a:ea typeface="Petrona Bold" pitchFamily="34" charset="-122"/>
                <a:cs typeface="Petrona Bold" pitchFamily="34" charset="-120"/>
              </a:rPr>
              <a:t>Environmental Impact</a:t>
            </a:r>
            <a:endParaRPr lang="en-US" sz="2150" dirty="0"/>
          </a:p>
        </p:txBody>
      </p:sp>
      <p:sp>
        <p:nvSpPr>
          <p:cNvPr id="19" name="Text 16"/>
          <p:cNvSpPr/>
          <p:nvPr/>
        </p:nvSpPr>
        <p:spPr>
          <a:xfrm>
            <a:off x="1404818" y="6990755"/>
            <a:ext cx="7010757" cy="665798"/>
          </a:xfrm>
          <a:prstGeom prst="rect">
            <a:avLst/>
          </a:prstGeom>
          <a:noFill/>
          <a:ln/>
        </p:spPr>
        <p:txBody>
          <a:bodyPr wrap="square" lIns="0" tIns="0" rIns="0" bIns="0" rtlCol="0" anchor="t"/>
          <a:lstStyle/>
          <a:p>
            <a:pPr marL="0" indent="0">
              <a:lnSpc>
                <a:spcPts val="2600"/>
              </a:lnSpc>
              <a:buNone/>
            </a:pPr>
            <a:r>
              <a:rPr lang="en-US" sz="1600" dirty="0">
                <a:solidFill>
                  <a:srgbClr val="272525"/>
                </a:solidFill>
                <a:latin typeface="Inter" pitchFamily="34" charset="0"/>
                <a:ea typeface="Inter" pitchFamily="34" charset="-122"/>
                <a:cs typeface="Inter" pitchFamily="34" charset="-120"/>
              </a:rPr>
              <a:t>What is the environmental impact of different transportation modes in terms of emissions?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31839"/>
            <a:ext cx="6630591"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Hypothesis Formulation</a:t>
            </a:r>
            <a:endParaRPr lang="en-US" sz="4650" dirty="0"/>
          </a:p>
        </p:txBody>
      </p:sp>
      <p:sp>
        <p:nvSpPr>
          <p:cNvPr id="3" name="Text 1"/>
          <p:cNvSpPr/>
          <p:nvPr/>
        </p:nvSpPr>
        <p:spPr>
          <a:xfrm>
            <a:off x="793790" y="3643074"/>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Road Transport</a:t>
            </a:r>
            <a:endParaRPr lang="en-US" sz="2300" dirty="0"/>
          </a:p>
        </p:txBody>
      </p:sp>
      <p:sp>
        <p:nvSpPr>
          <p:cNvPr id="4" name="Text 2"/>
          <p:cNvSpPr/>
          <p:nvPr/>
        </p:nvSpPr>
        <p:spPr>
          <a:xfrm>
            <a:off x="793790" y="42419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Road transportation has the highest freight volume and congestion compared to other modes.</a:t>
            </a:r>
            <a:endParaRPr lang="en-US" sz="1750" dirty="0"/>
          </a:p>
        </p:txBody>
      </p:sp>
      <p:sp>
        <p:nvSpPr>
          <p:cNvPr id="5" name="Text 3"/>
          <p:cNvSpPr/>
          <p:nvPr/>
        </p:nvSpPr>
        <p:spPr>
          <a:xfrm>
            <a:off x="5332928" y="3643074"/>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Top Freight States</a:t>
            </a:r>
            <a:endParaRPr lang="en-US" sz="2300" dirty="0"/>
          </a:p>
        </p:txBody>
      </p:sp>
      <p:sp>
        <p:nvSpPr>
          <p:cNvPr id="6" name="Text 4"/>
          <p:cNvSpPr/>
          <p:nvPr/>
        </p:nvSpPr>
        <p:spPr>
          <a:xfrm>
            <a:off x="5332928" y="4241959"/>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The U.S. states with the highest freight value are Texas, California, and Illinois due to their strategic locations.</a:t>
            </a:r>
            <a:endParaRPr lang="en-US" sz="1750" dirty="0"/>
          </a:p>
        </p:txBody>
      </p:sp>
      <p:sp>
        <p:nvSpPr>
          <p:cNvPr id="7" name="Text 5"/>
          <p:cNvSpPr/>
          <p:nvPr/>
        </p:nvSpPr>
        <p:spPr>
          <a:xfrm>
            <a:off x="9872067" y="3643074"/>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Import Charges</a:t>
            </a:r>
            <a:endParaRPr lang="en-US" sz="2300" dirty="0"/>
          </a:p>
        </p:txBody>
      </p:sp>
      <p:sp>
        <p:nvSpPr>
          <p:cNvPr id="8" name="Text 6"/>
          <p:cNvSpPr/>
          <p:nvPr/>
        </p:nvSpPr>
        <p:spPr>
          <a:xfrm>
            <a:off x="9872067" y="4241959"/>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Import freight charges are higher than export freight charges due to tariffs, customs, and supply chain bottlenecks.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934"/>
          </a:xfrm>
          <a:prstGeom prst="rect">
            <a:avLst/>
          </a:prstGeom>
        </p:spPr>
      </p:pic>
      <p:sp>
        <p:nvSpPr>
          <p:cNvPr id="3" name="Text 0"/>
          <p:cNvSpPr/>
          <p:nvPr/>
        </p:nvSpPr>
        <p:spPr>
          <a:xfrm>
            <a:off x="6262926" y="610195"/>
            <a:ext cx="7590949" cy="1456134"/>
          </a:xfrm>
          <a:prstGeom prst="rect">
            <a:avLst/>
          </a:prstGeom>
          <a:noFill/>
          <a:ln/>
        </p:spPr>
        <p:txBody>
          <a:bodyPr wrap="square" lIns="0" tIns="0" rIns="0" bIns="0" rtlCol="0" anchor="t"/>
          <a:lstStyle/>
          <a:p>
            <a:pPr marL="0" indent="0">
              <a:lnSpc>
                <a:spcPts val="5700"/>
              </a:lnSpc>
              <a:buNone/>
            </a:pPr>
            <a:r>
              <a:rPr lang="en-US" sz="4550" b="1" dirty="0">
                <a:solidFill>
                  <a:srgbClr val="000000"/>
                </a:solidFill>
                <a:latin typeface="Petrona Bold" pitchFamily="34" charset="0"/>
                <a:ea typeface="Petrona Bold" pitchFamily="34" charset="-122"/>
                <a:cs typeface="Petrona Bold" pitchFamily="34" charset="-120"/>
              </a:rPr>
              <a:t>Freight Volume by Transportation Mode</a:t>
            </a:r>
            <a:endParaRPr lang="en-US" sz="4550" dirty="0"/>
          </a:p>
        </p:txBody>
      </p:sp>
      <p:sp>
        <p:nvSpPr>
          <p:cNvPr id="4" name="Text 1"/>
          <p:cNvSpPr/>
          <p:nvPr/>
        </p:nvSpPr>
        <p:spPr>
          <a:xfrm>
            <a:off x="6262926" y="2399109"/>
            <a:ext cx="7590949" cy="2130266"/>
          </a:xfrm>
          <a:prstGeom prst="rect">
            <a:avLst/>
          </a:prstGeom>
          <a:noFill/>
          <a:ln/>
        </p:spPr>
        <p:txBody>
          <a:bodyPr wrap="squar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Road transport accounts for the largest share of transborder freight movement, contributing over 65% of total shipments. Rail transport follows, handling around 20% of total freight volume. Air transport, despite its high cost, is primarily used for high-value shipments but contributes less than 5%. Water transport has the lowest volume but is highly efficient for bulk shipping.</a:t>
            </a:r>
            <a:endParaRPr lang="en-US" sz="1700" dirty="0"/>
          </a:p>
        </p:txBody>
      </p:sp>
      <p:sp>
        <p:nvSpPr>
          <p:cNvPr id="5" name="Shape 2"/>
          <p:cNvSpPr/>
          <p:nvPr/>
        </p:nvSpPr>
        <p:spPr>
          <a:xfrm>
            <a:off x="6262926" y="4778931"/>
            <a:ext cx="3684627" cy="1310997"/>
          </a:xfrm>
          <a:prstGeom prst="roundRect">
            <a:avLst>
              <a:gd name="adj" fmla="val 7109"/>
            </a:avLst>
          </a:prstGeom>
          <a:solidFill>
            <a:srgbClr val="CCEEFF"/>
          </a:solidFill>
          <a:ln w="7620">
            <a:solidFill>
              <a:srgbClr val="B2D4E5"/>
            </a:solidFill>
            <a:prstDash val="solid"/>
          </a:ln>
        </p:spPr>
      </p:sp>
      <p:sp>
        <p:nvSpPr>
          <p:cNvPr id="6" name="Text 3"/>
          <p:cNvSpPr/>
          <p:nvPr/>
        </p:nvSpPr>
        <p:spPr>
          <a:xfrm>
            <a:off x="6492359" y="5008364"/>
            <a:ext cx="2912388" cy="363974"/>
          </a:xfrm>
          <a:prstGeom prst="rect">
            <a:avLst/>
          </a:prstGeom>
          <a:noFill/>
          <a:ln/>
        </p:spPr>
        <p:txBody>
          <a:bodyPr wrap="none" lIns="0" tIns="0" rIns="0" bIns="0" rtlCol="0" anchor="t"/>
          <a:lstStyle/>
          <a:p>
            <a:pPr marL="0" indent="0">
              <a:lnSpc>
                <a:spcPts val="2850"/>
              </a:lnSpc>
              <a:buNone/>
            </a:pPr>
            <a:r>
              <a:rPr lang="en-US" sz="2250" b="1" dirty="0">
                <a:solidFill>
                  <a:srgbClr val="272525"/>
                </a:solidFill>
                <a:latin typeface="Petrona Bold" pitchFamily="34" charset="0"/>
                <a:ea typeface="Petrona Bold" pitchFamily="34" charset="-122"/>
                <a:cs typeface="Petrona Bold" pitchFamily="34" charset="-120"/>
              </a:rPr>
              <a:t>Road Transport</a:t>
            </a:r>
            <a:endParaRPr lang="en-US" sz="2250" dirty="0"/>
          </a:p>
        </p:txBody>
      </p:sp>
      <p:sp>
        <p:nvSpPr>
          <p:cNvPr id="7" name="Text 4"/>
          <p:cNvSpPr/>
          <p:nvPr/>
        </p:nvSpPr>
        <p:spPr>
          <a:xfrm>
            <a:off x="6492359" y="5505450"/>
            <a:ext cx="3225760" cy="355044"/>
          </a:xfrm>
          <a:prstGeom prst="rect">
            <a:avLst/>
          </a:prstGeom>
          <a:noFill/>
          <a:ln/>
        </p:spPr>
        <p:txBody>
          <a:bodyPr wrap="non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65% of total shipments</a:t>
            </a:r>
            <a:endParaRPr lang="en-US" sz="1700" dirty="0"/>
          </a:p>
        </p:txBody>
      </p:sp>
      <p:sp>
        <p:nvSpPr>
          <p:cNvPr id="8" name="Shape 5"/>
          <p:cNvSpPr/>
          <p:nvPr/>
        </p:nvSpPr>
        <p:spPr>
          <a:xfrm>
            <a:off x="10169366" y="4778931"/>
            <a:ext cx="3684627" cy="1310997"/>
          </a:xfrm>
          <a:prstGeom prst="roundRect">
            <a:avLst>
              <a:gd name="adj" fmla="val 7109"/>
            </a:avLst>
          </a:prstGeom>
          <a:solidFill>
            <a:srgbClr val="CCEEFF"/>
          </a:solidFill>
          <a:ln w="7620">
            <a:solidFill>
              <a:srgbClr val="B2D4E5"/>
            </a:solidFill>
            <a:prstDash val="solid"/>
          </a:ln>
        </p:spPr>
      </p:sp>
      <p:sp>
        <p:nvSpPr>
          <p:cNvPr id="9" name="Text 6"/>
          <p:cNvSpPr/>
          <p:nvPr/>
        </p:nvSpPr>
        <p:spPr>
          <a:xfrm>
            <a:off x="10398800" y="5008364"/>
            <a:ext cx="2912388" cy="363974"/>
          </a:xfrm>
          <a:prstGeom prst="rect">
            <a:avLst/>
          </a:prstGeom>
          <a:noFill/>
          <a:ln/>
        </p:spPr>
        <p:txBody>
          <a:bodyPr wrap="none" lIns="0" tIns="0" rIns="0" bIns="0" rtlCol="0" anchor="t"/>
          <a:lstStyle/>
          <a:p>
            <a:pPr marL="0" indent="0">
              <a:lnSpc>
                <a:spcPts val="2850"/>
              </a:lnSpc>
              <a:buNone/>
            </a:pPr>
            <a:r>
              <a:rPr lang="en-US" sz="2250" b="1" dirty="0">
                <a:solidFill>
                  <a:srgbClr val="272525"/>
                </a:solidFill>
                <a:latin typeface="Petrona Bold" pitchFamily="34" charset="0"/>
                <a:ea typeface="Petrona Bold" pitchFamily="34" charset="-122"/>
                <a:cs typeface="Petrona Bold" pitchFamily="34" charset="-120"/>
              </a:rPr>
              <a:t>Rail Transport</a:t>
            </a:r>
            <a:endParaRPr lang="en-US" sz="2250" dirty="0"/>
          </a:p>
        </p:txBody>
      </p:sp>
      <p:sp>
        <p:nvSpPr>
          <p:cNvPr id="10" name="Text 7"/>
          <p:cNvSpPr/>
          <p:nvPr/>
        </p:nvSpPr>
        <p:spPr>
          <a:xfrm>
            <a:off x="10398800" y="5505450"/>
            <a:ext cx="3225760" cy="355044"/>
          </a:xfrm>
          <a:prstGeom prst="rect">
            <a:avLst/>
          </a:prstGeom>
          <a:noFill/>
          <a:ln/>
        </p:spPr>
        <p:txBody>
          <a:bodyPr wrap="non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20% of total freight volume</a:t>
            </a:r>
            <a:endParaRPr lang="en-US" sz="1700" dirty="0"/>
          </a:p>
        </p:txBody>
      </p:sp>
      <p:sp>
        <p:nvSpPr>
          <p:cNvPr id="11" name="Shape 8"/>
          <p:cNvSpPr/>
          <p:nvPr/>
        </p:nvSpPr>
        <p:spPr>
          <a:xfrm>
            <a:off x="6262926" y="6311741"/>
            <a:ext cx="7590949" cy="1310997"/>
          </a:xfrm>
          <a:prstGeom prst="roundRect">
            <a:avLst>
              <a:gd name="adj" fmla="val 7109"/>
            </a:avLst>
          </a:prstGeom>
          <a:solidFill>
            <a:srgbClr val="CCEEFF"/>
          </a:solidFill>
          <a:ln w="7620">
            <a:solidFill>
              <a:srgbClr val="B2D4E5"/>
            </a:solidFill>
            <a:prstDash val="solid"/>
          </a:ln>
        </p:spPr>
      </p:sp>
      <p:sp>
        <p:nvSpPr>
          <p:cNvPr id="12" name="Text 9"/>
          <p:cNvSpPr/>
          <p:nvPr/>
        </p:nvSpPr>
        <p:spPr>
          <a:xfrm>
            <a:off x="6492359" y="6541175"/>
            <a:ext cx="2912388" cy="363974"/>
          </a:xfrm>
          <a:prstGeom prst="rect">
            <a:avLst/>
          </a:prstGeom>
          <a:noFill/>
          <a:ln/>
        </p:spPr>
        <p:txBody>
          <a:bodyPr wrap="none" lIns="0" tIns="0" rIns="0" bIns="0" rtlCol="0" anchor="t"/>
          <a:lstStyle/>
          <a:p>
            <a:pPr marL="0" indent="0">
              <a:lnSpc>
                <a:spcPts val="2850"/>
              </a:lnSpc>
              <a:buNone/>
            </a:pPr>
            <a:r>
              <a:rPr lang="en-US" sz="2250" b="1" dirty="0">
                <a:solidFill>
                  <a:srgbClr val="272525"/>
                </a:solidFill>
                <a:latin typeface="Petrona Bold" pitchFamily="34" charset="0"/>
                <a:ea typeface="Petrona Bold" pitchFamily="34" charset="-122"/>
                <a:cs typeface="Petrona Bold" pitchFamily="34" charset="-120"/>
              </a:rPr>
              <a:t>Air Transport</a:t>
            </a:r>
            <a:endParaRPr lang="en-US" sz="2250" dirty="0"/>
          </a:p>
        </p:txBody>
      </p:sp>
      <p:sp>
        <p:nvSpPr>
          <p:cNvPr id="13" name="Text 10"/>
          <p:cNvSpPr/>
          <p:nvPr/>
        </p:nvSpPr>
        <p:spPr>
          <a:xfrm>
            <a:off x="6492359" y="7038261"/>
            <a:ext cx="7132082" cy="355044"/>
          </a:xfrm>
          <a:prstGeom prst="rect">
            <a:avLst/>
          </a:prstGeom>
          <a:noFill/>
          <a:ln/>
        </p:spPr>
        <p:txBody>
          <a:bodyPr wrap="non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Less than 5% of total volume</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51692"/>
            <a:ext cx="7556421" cy="148851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Top U.S. States by Freight Value</a:t>
            </a:r>
            <a:endParaRPr lang="en-US" sz="4650" dirty="0"/>
          </a:p>
        </p:txBody>
      </p:sp>
      <p:sp>
        <p:nvSpPr>
          <p:cNvPr id="4" name="Text 1"/>
          <p:cNvSpPr/>
          <p:nvPr/>
        </p:nvSpPr>
        <p:spPr>
          <a:xfrm>
            <a:off x="793790" y="2980373"/>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The top three U.S. states with the highest freight value are Texas, Michigan and California, which aligns with expectations due to their major logistics hubs. Other high-volume states include Illinois, New York, and Ohio, benefiting from cross-border trade with Canada. Illinois holds the highest shipment value, indicating its critical role in U.S. supply chains.</a:t>
            </a:r>
            <a:endParaRPr lang="en-US" sz="1750" dirty="0"/>
          </a:p>
        </p:txBody>
      </p:sp>
      <p:pic>
        <p:nvPicPr>
          <p:cNvPr id="5" name="Image 1" descr="preencoded.png"/>
          <p:cNvPicPr>
            <a:picLocks noChangeAspect="1"/>
          </p:cNvPicPr>
          <p:nvPr/>
        </p:nvPicPr>
        <p:blipFill>
          <a:blip r:embed="rId4"/>
          <a:stretch>
            <a:fillRect/>
          </a:stretch>
        </p:blipFill>
        <p:spPr>
          <a:xfrm>
            <a:off x="793790" y="5412938"/>
            <a:ext cx="566976" cy="566976"/>
          </a:xfrm>
          <a:prstGeom prst="rect">
            <a:avLst/>
          </a:prstGeom>
        </p:spPr>
      </p:pic>
      <p:sp>
        <p:nvSpPr>
          <p:cNvPr id="6" name="Text 2"/>
          <p:cNvSpPr/>
          <p:nvPr/>
        </p:nvSpPr>
        <p:spPr>
          <a:xfrm>
            <a:off x="793790" y="6206728"/>
            <a:ext cx="2291953"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Texas</a:t>
            </a:r>
            <a:endParaRPr lang="en-US" sz="2300" dirty="0"/>
          </a:p>
        </p:txBody>
      </p:sp>
      <p:sp>
        <p:nvSpPr>
          <p:cNvPr id="7" name="Text 3"/>
          <p:cNvSpPr/>
          <p:nvPr/>
        </p:nvSpPr>
        <p:spPr>
          <a:xfrm>
            <a:off x="793790" y="6714887"/>
            <a:ext cx="229195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Key trade hub</a:t>
            </a:r>
            <a:endParaRPr lang="en-US" sz="1750" dirty="0"/>
          </a:p>
        </p:txBody>
      </p:sp>
      <p:pic>
        <p:nvPicPr>
          <p:cNvPr id="8" name="Image 2" descr="preencoded.png"/>
          <p:cNvPicPr>
            <a:picLocks noChangeAspect="1"/>
          </p:cNvPicPr>
          <p:nvPr/>
        </p:nvPicPr>
        <p:blipFill>
          <a:blip r:embed="rId5"/>
          <a:stretch>
            <a:fillRect/>
          </a:stretch>
        </p:blipFill>
        <p:spPr>
          <a:xfrm>
            <a:off x="3425904" y="5412938"/>
            <a:ext cx="566976" cy="566976"/>
          </a:xfrm>
          <a:prstGeom prst="rect">
            <a:avLst/>
          </a:prstGeom>
        </p:spPr>
      </p:pic>
      <p:sp>
        <p:nvSpPr>
          <p:cNvPr id="9" name="Text 4"/>
          <p:cNvSpPr/>
          <p:nvPr/>
        </p:nvSpPr>
        <p:spPr>
          <a:xfrm>
            <a:off x="3425904" y="6206728"/>
            <a:ext cx="2292072"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Michigan</a:t>
            </a:r>
            <a:endParaRPr lang="en-US" sz="2300" dirty="0"/>
          </a:p>
        </p:txBody>
      </p:sp>
      <p:sp>
        <p:nvSpPr>
          <p:cNvPr id="10" name="Text 5"/>
          <p:cNvSpPr/>
          <p:nvPr/>
        </p:nvSpPr>
        <p:spPr>
          <a:xfrm>
            <a:off x="3425904" y="6714887"/>
            <a:ext cx="229207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Automotive trade</a:t>
            </a:r>
            <a:endParaRPr lang="en-US" sz="1750" dirty="0"/>
          </a:p>
        </p:txBody>
      </p:sp>
      <p:pic>
        <p:nvPicPr>
          <p:cNvPr id="11" name="Image 3" descr="preencoded.png"/>
          <p:cNvPicPr>
            <a:picLocks noChangeAspect="1"/>
          </p:cNvPicPr>
          <p:nvPr/>
        </p:nvPicPr>
        <p:blipFill>
          <a:blip r:embed="rId4"/>
          <a:stretch>
            <a:fillRect/>
          </a:stretch>
        </p:blipFill>
        <p:spPr>
          <a:xfrm>
            <a:off x="6058138" y="5412938"/>
            <a:ext cx="566976" cy="566976"/>
          </a:xfrm>
          <a:prstGeom prst="rect">
            <a:avLst/>
          </a:prstGeom>
        </p:spPr>
      </p:pic>
      <p:sp>
        <p:nvSpPr>
          <p:cNvPr id="12" name="Text 6"/>
          <p:cNvSpPr/>
          <p:nvPr/>
        </p:nvSpPr>
        <p:spPr>
          <a:xfrm>
            <a:off x="6058138" y="6206728"/>
            <a:ext cx="2291953"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California</a:t>
            </a:r>
            <a:endParaRPr lang="en-US" sz="2300" dirty="0"/>
          </a:p>
        </p:txBody>
      </p:sp>
      <p:sp>
        <p:nvSpPr>
          <p:cNvPr id="13" name="Text 7"/>
          <p:cNvSpPr/>
          <p:nvPr/>
        </p:nvSpPr>
        <p:spPr>
          <a:xfrm>
            <a:off x="6058138" y="6714887"/>
            <a:ext cx="229195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Major ports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35210"/>
          </a:xfrm>
          <a:prstGeom prst="rect">
            <a:avLst/>
          </a:prstGeom>
        </p:spPr>
      </p:pic>
      <p:sp>
        <p:nvSpPr>
          <p:cNvPr id="3" name="Text 0"/>
          <p:cNvSpPr/>
          <p:nvPr/>
        </p:nvSpPr>
        <p:spPr>
          <a:xfrm>
            <a:off x="737830" y="3214926"/>
            <a:ext cx="11301413" cy="691753"/>
          </a:xfrm>
          <a:prstGeom prst="rect">
            <a:avLst/>
          </a:prstGeom>
          <a:noFill/>
          <a:ln/>
        </p:spPr>
        <p:txBody>
          <a:bodyPr wrap="none" lIns="0" tIns="0" rIns="0" bIns="0" rtlCol="0" anchor="t"/>
          <a:lstStyle/>
          <a:p>
            <a:pPr marL="0" indent="0">
              <a:lnSpc>
                <a:spcPts val="5400"/>
              </a:lnSpc>
              <a:buNone/>
            </a:pPr>
            <a:r>
              <a:rPr lang="en-US" sz="4350" b="1" dirty="0">
                <a:solidFill>
                  <a:srgbClr val="000000"/>
                </a:solidFill>
                <a:latin typeface="Petrona Bold" pitchFamily="34" charset="0"/>
                <a:ea typeface="Petrona Bold" pitchFamily="34" charset="-122"/>
                <a:cs typeface="Petrona Bold" pitchFamily="34" charset="-120"/>
              </a:rPr>
              <a:t>Environmental Impact by Mode of Transport</a:t>
            </a:r>
            <a:endParaRPr lang="en-US" sz="4350" dirty="0"/>
          </a:p>
        </p:txBody>
      </p:sp>
      <p:sp>
        <p:nvSpPr>
          <p:cNvPr id="4" name="Text 1"/>
          <p:cNvSpPr/>
          <p:nvPr/>
        </p:nvSpPr>
        <p:spPr>
          <a:xfrm>
            <a:off x="737830" y="4222909"/>
            <a:ext cx="13154739" cy="1011912"/>
          </a:xfrm>
          <a:prstGeom prst="rect">
            <a:avLst/>
          </a:prstGeom>
          <a:noFill/>
          <a:ln/>
        </p:spPr>
        <p:txBody>
          <a:bodyPr wrap="square" lIns="0" tIns="0" rIns="0" bIns="0" rtlCol="0" anchor="t"/>
          <a:lstStyle/>
          <a:p>
            <a:pPr marL="0" indent="0">
              <a:lnSpc>
                <a:spcPts val="2650"/>
              </a:lnSpc>
              <a:buNone/>
            </a:pPr>
            <a:r>
              <a:rPr lang="en-US" sz="1650" dirty="0">
                <a:solidFill>
                  <a:srgbClr val="272525"/>
                </a:solidFill>
                <a:latin typeface="Inter" pitchFamily="34" charset="0"/>
                <a:ea typeface="Inter" pitchFamily="34" charset="-122"/>
                <a:cs typeface="Inter" pitchFamily="34" charset="-120"/>
              </a:rPr>
              <a:t>Air transport emits the highest CO₂ per ton-mile, making it the least sustainable. Rail and water transport have the lowest emissions, making them the most environmentally friendly. Truck transport contributes the most total emissions, as it is the most used mode. Transitioning 10% of road freight to rail could reduce CO₂ emissions by up to 30%.</a:t>
            </a:r>
            <a:endParaRPr lang="en-US" sz="1650" dirty="0"/>
          </a:p>
        </p:txBody>
      </p:sp>
      <p:pic>
        <p:nvPicPr>
          <p:cNvPr id="5" name="Image 1" descr="preencoded.png"/>
          <p:cNvPicPr>
            <a:picLocks noChangeAspect="1"/>
          </p:cNvPicPr>
          <p:nvPr/>
        </p:nvPicPr>
        <p:blipFill>
          <a:blip r:embed="rId4"/>
          <a:stretch>
            <a:fillRect/>
          </a:stretch>
        </p:blipFill>
        <p:spPr>
          <a:xfrm>
            <a:off x="737830" y="5471993"/>
            <a:ext cx="4384834" cy="843201"/>
          </a:xfrm>
          <a:prstGeom prst="rect">
            <a:avLst/>
          </a:prstGeom>
        </p:spPr>
      </p:pic>
      <p:sp>
        <p:nvSpPr>
          <p:cNvPr id="6" name="Text 2"/>
          <p:cNvSpPr/>
          <p:nvPr/>
        </p:nvSpPr>
        <p:spPr>
          <a:xfrm>
            <a:off x="948571" y="6631424"/>
            <a:ext cx="2767013" cy="345877"/>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etrona Bold" pitchFamily="34" charset="0"/>
                <a:ea typeface="Petrona Bold" pitchFamily="34" charset="-122"/>
                <a:cs typeface="Petrona Bold" pitchFamily="34" charset="-120"/>
              </a:rPr>
              <a:t>Air Transport</a:t>
            </a:r>
            <a:endParaRPr lang="en-US" sz="2150" dirty="0"/>
          </a:p>
        </p:txBody>
      </p:sp>
      <p:sp>
        <p:nvSpPr>
          <p:cNvPr id="7" name="Text 3"/>
          <p:cNvSpPr/>
          <p:nvPr/>
        </p:nvSpPr>
        <p:spPr>
          <a:xfrm>
            <a:off x="948571" y="7103745"/>
            <a:ext cx="3963352" cy="337304"/>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Highest CO₂ emissions</a:t>
            </a:r>
            <a:endParaRPr lang="en-US" sz="1650" dirty="0"/>
          </a:p>
        </p:txBody>
      </p:sp>
      <p:pic>
        <p:nvPicPr>
          <p:cNvPr id="8" name="Image 2" descr="preencoded.png"/>
          <p:cNvPicPr>
            <a:picLocks noChangeAspect="1"/>
          </p:cNvPicPr>
          <p:nvPr/>
        </p:nvPicPr>
        <p:blipFill>
          <a:blip r:embed="rId5"/>
          <a:stretch>
            <a:fillRect/>
          </a:stretch>
        </p:blipFill>
        <p:spPr>
          <a:xfrm>
            <a:off x="5122664" y="5471993"/>
            <a:ext cx="4384953" cy="843201"/>
          </a:xfrm>
          <a:prstGeom prst="rect">
            <a:avLst/>
          </a:prstGeom>
        </p:spPr>
      </p:pic>
      <p:sp>
        <p:nvSpPr>
          <p:cNvPr id="9" name="Text 4"/>
          <p:cNvSpPr/>
          <p:nvPr/>
        </p:nvSpPr>
        <p:spPr>
          <a:xfrm>
            <a:off x="5333405" y="6631424"/>
            <a:ext cx="2767013" cy="345877"/>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etrona Bold" pitchFamily="34" charset="0"/>
                <a:ea typeface="Petrona Bold" pitchFamily="34" charset="-122"/>
                <a:cs typeface="Petrona Bold" pitchFamily="34" charset="-120"/>
              </a:rPr>
              <a:t>Truck Transport</a:t>
            </a:r>
            <a:endParaRPr lang="en-US" sz="2150" dirty="0"/>
          </a:p>
        </p:txBody>
      </p:sp>
      <p:sp>
        <p:nvSpPr>
          <p:cNvPr id="10" name="Text 5"/>
          <p:cNvSpPr/>
          <p:nvPr/>
        </p:nvSpPr>
        <p:spPr>
          <a:xfrm>
            <a:off x="5333405" y="7103745"/>
            <a:ext cx="3963472" cy="337304"/>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Most total emissions</a:t>
            </a:r>
            <a:endParaRPr lang="en-US" sz="1650" dirty="0"/>
          </a:p>
        </p:txBody>
      </p:sp>
      <p:pic>
        <p:nvPicPr>
          <p:cNvPr id="11" name="Image 3" descr="preencoded.png"/>
          <p:cNvPicPr>
            <a:picLocks noChangeAspect="1"/>
          </p:cNvPicPr>
          <p:nvPr/>
        </p:nvPicPr>
        <p:blipFill>
          <a:blip r:embed="rId6"/>
          <a:stretch>
            <a:fillRect/>
          </a:stretch>
        </p:blipFill>
        <p:spPr>
          <a:xfrm>
            <a:off x="9507617" y="5471993"/>
            <a:ext cx="4384953" cy="843201"/>
          </a:xfrm>
          <a:prstGeom prst="rect">
            <a:avLst/>
          </a:prstGeom>
        </p:spPr>
      </p:pic>
      <p:sp>
        <p:nvSpPr>
          <p:cNvPr id="12" name="Text 6"/>
          <p:cNvSpPr/>
          <p:nvPr/>
        </p:nvSpPr>
        <p:spPr>
          <a:xfrm>
            <a:off x="9718358" y="6631424"/>
            <a:ext cx="2767013" cy="345877"/>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etrona Bold" pitchFamily="34" charset="0"/>
                <a:ea typeface="Petrona Bold" pitchFamily="34" charset="-122"/>
                <a:cs typeface="Petrona Bold" pitchFamily="34" charset="-120"/>
              </a:rPr>
              <a:t>Rail/Water Transport</a:t>
            </a:r>
            <a:endParaRPr lang="en-US" sz="2150" dirty="0"/>
          </a:p>
        </p:txBody>
      </p:sp>
      <p:sp>
        <p:nvSpPr>
          <p:cNvPr id="13" name="Text 7"/>
          <p:cNvSpPr/>
          <p:nvPr/>
        </p:nvSpPr>
        <p:spPr>
          <a:xfrm>
            <a:off x="9718358" y="7103745"/>
            <a:ext cx="3963472" cy="337304"/>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Lowest emissions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314"/>
          </a:xfrm>
          <a:prstGeom prst="rect">
            <a:avLst/>
          </a:prstGeom>
        </p:spPr>
      </p:pic>
      <p:sp>
        <p:nvSpPr>
          <p:cNvPr id="3" name="Text 0"/>
          <p:cNvSpPr/>
          <p:nvPr/>
        </p:nvSpPr>
        <p:spPr>
          <a:xfrm>
            <a:off x="684014" y="537329"/>
            <a:ext cx="5130046" cy="641271"/>
          </a:xfrm>
          <a:prstGeom prst="rect">
            <a:avLst/>
          </a:prstGeom>
          <a:noFill/>
          <a:ln/>
        </p:spPr>
        <p:txBody>
          <a:bodyPr wrap="none" lIns="0" tIns="0" rIns="0" bIns="0" rtlCol="0" anchor="t"/>
          <a:lstStyle/>
          <a:p>
            <a:pPr marL="0" indent="0">
              <a:lnSpc>
                <a:spcPts val="5000"/>
              </a:lnSpc>
              <a:buNone/>
            </a:pPr>
            <a:r>
              <a:rPr lang="en-US" sz="4000" b="1" dirty="0">
                <a:solidFill>
                  <a:srgbClr val="000000"/>
                </a:solidFill>
                <a:latin typeface="Petrona Bold" pitchFamily="34" charset="0"/>
                <a:ea typeface="Petrona Bold" pitchFamily="34" charset="-122"/>
                <a:cs typeface="Petrona Bold" pitchFamily="34" charset="-120"/>
              </a:rPr>
              <a:t>Conclusions</a:t>
            </a:r>
            <a:endParaRPr lang="en-US" sz="4000" dirty="0"/>
          </a:p>
        </p:txBody>
      </p:sp>
      <p:sp>
        <p:nvSpPr>
          <p:cNvPr id="4" name="Text 1"/>
          <p:cNvSpPr/>
          <p:nvPr/>
        </p:nvSpPr>
        <p:spPr>
          <a:xfrm>
            <a:off x="684014" y="1471732"/>
            <a:ext cx="7775972" cy="2187773"/>
          </a:xfrm>
          <a:prstGeom prst="rect">
            <a:avLst/>
          </a:prstGeom>
          <a:noFill/>
          <a:ln/>
        </p:spPr>
        <p:txBody>
          <a:bodyPr wrap="square" lIns="0" tIns="0" rIns="0" bIns="0" rtlCol="0" anchor="t"/>
          <a:lstStyle/>
          <a:p>
            <a:pPr marL="0" indent="0">
              <a:lnSpc>
                <a:spcPts val="2450"/>
              </a:lnSpc>
              <a:buNone/>
            </a:pPr>
            <a:r>
              <a:rPr lang="en-US" sz="1500" dirty="0">
                <a:solidFill>
                  <a:srgbClr val="272525"/>
                </a:solidFill>
                <a:latin typeface="Inter" pitchFamily="34" charset="0"/>
                <a:ea typeface="Inter" pitchFamily="34" charset="-122"/>
                <a:cs typeface="Inter" pitchFamily="34" charset="-120"/>
              </a:rPr>
              <a:t>Road transport remains dominant but contributes the most to congestion and emissions. Strategic states such as Illinois, Texas, and California are key freight hubs, requiring continued investment in logistics infrastructure. Import freight charges exceed export charges, emphasizing the need for supply chain optimization. Rail and water transport should be further leveraged for sustainability improvements. Seasonal peaks indicate the need for adaptive freight management strategies to prevent congestion and inefficiencies.</a:t>
            </a:r>
            <a:endParaRPr lang="en-US" sz="1500" dirty="0"/>
          </a:p>
        </p:txBody>
      </p:sp>
      <p:sp>
        <p:nvSpPr>
          <p:cNvPr id="5" name="Shape 2"/>
          <p:cNvSpPr/>
          <p:nvPr/>
        </p:nvSpPr>
        <p:spPr>
          <a:xfrm>
            <a:off x="965716" y="3879294"/>
            <a:ext cx="22860" cy="3813691"/>
          </a:xfrm>
          <a:prstGeom prst="roundRect">
            <a:avLst>
              <a:gd name="adj" fmla="val 359066"/>
            </a:avLst>
          </a:prstGeom>
          <a:solidFill>
            <a:srgbClr val="B2D4E5"/>
          </a:solidFill>
          <a:ln/>
        </p:spPr>
      </p:sp>
      <p:sp>
        <p:nvSpPr>
          <p:cNvPr id="6" name="Shape 3"/>
          <p:cNvSpPr/>
          <p:nvPr/>
        </p:nvSpPr>
        <p:spPr>
          <a:xfrm>
            <a:off x="1174135" y="4307443"/>
            <a:ext cx="684014" cy="22860"/>
          </a:xfrm>
          <a:prstGeom prst="roundRect">
            <a:avLst>
              <a:gd name="adj" fmla="val 359066"/>
            </a:avLst>
          </a:prstGeom>
          <a:solidFill>
            <a:srgbClr val="B2D4E5"/>
          </a:solidFill>
          <a:ln/>
        </p:spPr>
      </p:sp>
      <p:sp>
        <p:nvSpPr>
          <p:cNvPr id="7" name="Shape 4"/>
          <p:cNvSpPr/>
          <p:nvPr/>
        </p:nvSpPr>
        <p:spPr>
          <a:xfrm>
            <a:off x="757297" y="4099084"/>
            <a:ext cx="439698" cy="439698"/>
          </a:xfrm>
          <a:prstGeom prst="roundRect">
            <a:avLst>
              <a:gd name="adj" fmla="val 18668"/>
            </a:avLst>
          </a:prstGeom>
          <a:solidFill>
            <a:srgbClr val="CCEEFF"/>
          </a:solidFill>
          <a:ln w="7620">
            <a:solidFill>
              <a:srgbClr val="B2D4E5"/>
            </a:solidFill>
            <a:prstDash val="solid"/>
          </a:ln>
        </p:spPr>
      </p:sp>
      <p:sp>
        <p:nvSpPr>
          <p:cNvPr id="8" name="Text 5"/>
          <p:cNvSpPr/>
          <p:nvPr/>
        </p:nvSpPr>
        <p:spPr>
          <a:xfrm>
            <a:off x="911245" y="4165044"/>
            <a:ext cx="131683" cy="307777"/>
          </a:xfrm>
          <a:prstGeom prst="rect">
            <a:avLst/>
          </a:prstGeom>
          <a:noFill/>
          <a:ln/>
        </p:spPr>
        <p:txBody>
          <a:bodyPr wrap="none" lIns="0" tIns="0" rIns="0" bIns="0" rtlCol="0" anchor="t"/>
          <a:lstStyle/>
          <a:p>
            <a:pPr marL="0" indent="0" algn="ctr">
              <a:lnSpc>
                <a:spcPts val="2400"/>
              </a:lnSpc>
              <a:buNone/>
            </a:pPr>
            <a:r>
              <a:rPr lang="en-US" sz="2400" b="1" dirty="0">
                <a:solidFill>
                  <a:srgbClr val="272525"/>
                </a:solidFill>
                <a:latin typeface="Petrona Bold" pitchFamily="34" charset="0"/>
                <a:ea typeface="Petrona Bold" pitchFamily="34" charset="-122"/>
                <a:cs typeface="Petrona Bold" pitchFamily="34" charset="-120"/>
              </a:rPr>
              <a:t>1</a:t>
            </a:r>
            <a:endParaRPr lang="en-US" sz="2400" dirty="0"/>
          </a:p>
        </p:txBody>
      </p:sp>
      <p:sp>
        <p:nvSpPr>
          <p:cNvPr id="9" name="Text 6"/>
          <p:cNvSpPr/>
          <p:nvPr/>
        </p:nvSpPr>
        <p:spPr>
          <a:xfrm>
            <a:off x="2051923" y="4074676"/>
            <a:ext cx="2564963" cy="320516"/>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Road Transport</a:t>
            </a:r>
            <a:endParaRPr lang="en-US" sz="2000" dirty="0"/>
          </a:p>
        </p:txBody>
      </p:sp>
      <p:sp>
        <p:nvSpPr>
          <p:cNvPr id="10" name="Text 7"/>
          <p:cNvSpPr/>
          <p:nvPr/>
        </p:nvSpPr>
        <p:spPr>
          <a:xfrm>
            <a:off x="2051923" y="4512350"/>
            <a:ext cx="6408063" cy="312539"/>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Dominant, but causes congestion</a:t>
            </a:r>
            <a:endParaRPr lang="en-US" sz="1500" dirty="0"/>
          </a:p>
        </p:txBody>
      </p:sp>
      <p:sp>
        <p:nvSpPr>
          <p:cNvPr id="11" name="Shape 8"/>
          <p:cNvSpPr/>
          <p:nvPr/>
        </p:nvSpPr>
        <p:spPr>
          <a:xfrm>
            <a:off x="1174135" y="5643801"/>
            <a:ext cx="684014" cy="22860"/>
          </a:xfrm>
          <a:prstGeom prst="roundRect">
            <a:avLst>
              <a:gd name="adj" fmla="val 359066"/>
            </a:avLst>
          </a:prstGeom>
          <a:solidFill>
            <a:srgbClr val="B2D4E5"/>
          </a:solidFill>
          <a:ln/>
        </p:spPr>
      </p:sp>
      <p:sp>
        <p:nvSpPr>
          <p:cNvPr id="12" name="Shape 9"/>
          <p:cNvSpPr/>
          <p:nvPr/>
        </p:nvSpPr>
        <p:spPr>
          <a:xfrm>
            <a:off x="757297" y="5435441"/>
            <a:ext cx="439698" cy="439698"/>
          </a:xfrm>
          <a:prstGeom prst="roundRect">
            <a:avLst>
              <a:gd name="adj" fmla="val 18668"/>
            </a:avLst>
          </a:prstGeom>
          <a:solidFill>
            <a:srgbClr val="CCEEFF"/>
          </a:solidFill>
          <a:ln w="7620">
            <a:solidFill>
              <a:srgbClr val="B2D4E5"/>
            </a:solidFill>
            <a:prstDash val="solid"/>
          </a:ln>
        </p:spPr>
      </p:sp>
      <p:sp>
        <p:nvSpPr>
          <p:cNvPr id="13" name="Text 10"/>
          <p:cNvSpPr/>
          <p:nvPr/>
        </p:nvSpPr>
        <p:spPr>
          <a:xfrm>
            <a:off x="889814" y="5501402"/>
            <a:ext cx="174546" cy="307777"/>
          </a:xfrm>
          <a:prstGeom prst="rect">
            <a:avLst/>
          </a:prstGeom>
          <a:noFill/>
          <a:ln/>
        </p:spPr>
        <p:txBody>
          <a:bodyPr wrap="none" lIns="0" tIns="0" rIns="0" bIns="0" rtlCol="0" anchor="t"/>
          <a:lstStyle/>
          <a:p>
            <a:pPr marL="0" indent="0" algn="ctr">
              <a:lnSpc>
                <a:spcPts val="2400"/>
              </a:lnSpc>
              <a:buNone/>
            </a:pPr>
            <a:r>
              <a:rPr lang="en-US" sz="2400" b="1" dirty="0">
                <a:solidFill>
                  <a:srgbClr val="272525"/>
                </a:solidFill>
                <a:latin typeface="Petrona Bold" pitchFamily="34" charset="0"/>
                <a:ea typeface="Petrona Bold" pitchFamily="34" charset="-122"/>
                <a:cs typeface="Petrona Bold" pitchFamily="34" charset="-120"/>
              </a:rPr>
              <a:t>2</a:t>
            </a:r>
            <a:endParaRPr lang="en-US" sz="2400" dirty="0"/>
          </a:p>
        </p:txBody>
      </p:sp>
      <p:sp>
        <p:nvSpPr>
          <p:cNvPr id="14" name="Text 11"/>
          <p:cNvSpPr/>
          <p:nvPr/>
        </p:nvSpPr>
        <p:spPr>
          <a:xfrm>
            <a:off x="2051923" y="5411033"/>
            <a:ext cx="2564963" cy="320516"/>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Key Freight Hubs</a:t>
            </a:r>
            <a:endParaRPr lang="en-US" sz="2000" dirty="0"/>
          </a:p>
        </p:txBody>
      </p:sp>
      <p:sp>
        <p:nvSpPr>
          <p:cNvPr id="15" name="Text 12"/>
          <p:cNvSpPr/>
          <p:nvPr/>
        </p:nvSpPr>
        <p:spPr>
          <a:xfrm>
            <a:off x="2051923" y="5848707"/>
            <a:ext cx="6408063" cy="312539"/>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IL, TX, CA need investment</a:t>
            </a:r>
            <a:endParaRPr lang="en-US" sz="1500" dirty="0"/>
          </a:p>
        </p:txBody>
      </p:sp>
      <p:sp>
        <p:nvSpPr>
          <p:cNvPr id="16" name="Shape 13"/>
          <p:cNvSpPr/>
          <p:nvPr/>
        </p:nvSpPr>
        <p:spPr>
          <a:xfrm>
            <a:off x="1174135" y="6980158"/>
            <a:ext cx="684014" cy="22860"/>
          </a:xfrm>
          <a:prstGeom prst="roundRect">
            <a:avLst>
              <a:gd name="adj" fmla="val 359066"/>
            </a:avLst>
          </a:prstGeom>
          <a:solidFill>
            <a:srgbClr val="B2D4E5"/>
          </a:solidFill>
          <a:ln/>
        </p:spPr>
      </p:sp>
      <p:sp>
        <p:nvSpPr>
          <p:cNvPr id="17" name="Shape 14"/>
          <p:cNvSpPr/>
          <p:nvPr/>
        </p:nvSpPr>
        <p:spPr>
          <a:xfrm>
            <a:off x="757297" y="6771799"/>
            <a:ext cx="439698" cy="439698"/>
          </a:xfrm>
          <a:prstGeom prst="roundRect">
            <a:avLst>
              <a:gd name="adj" fmla="val 18668"/>
            </a:avLst>
          </a:prstGeom>
          <a:solidFill>
            <a:srgbClr val="CCEEFF"/>
          </a:solidFill>
          <a:ln w="7620">
            <a:solidFill>
              <a:srgbClr val="B2D4E5"/>
            </a:solidFill>
            <a:prstDash val="solid"/>
          </a:ln>
        </p:spPr>
      </p:sp>
      <p:sp>
        <p:nvSpPr>
          <p:cNvPr id="18" name="Text 15"/>
          <p:cNvSpPr/>
          <p:nvPr/>
        </p:nvSpPr>
        <p:spPr>
          <a:xfrm>
            <a:off x="890052" y="6837759"/>
            <a:ext cx="174188" cy="307777"/>
          </a:xfrm>
          <a:prstGeom prst="rect">
            <a:avLst/>
          </a:prstGeom>
          <a:noFill/>
          <a:ln/>
        </p:spPr>
        <p:txBody>
          <a:bodyPr wrap="none" lIns="0" tIns="0" rIns="0" bIns="0" rtlCol="0" anchor="t"/>
          <a:lstStyle/>
          <a:p>
            <a:pPr marL="0" indent="0" algn="ctr">
              <a:lnSpc>
                <a:spcPts val="2400"/>
              </a:lnSpc>
              <a:buNone/>
            </a:pPr>
            <a:r>
              <a:rPr lang="en-US" sz="2400" b="1" dirty="0">
                <a:solidFill>
                  <a:srgbClr val="272525"/>
                </a:solidFill>
                <a:latin typeface="Petrona Bold" pitchFamily="34" charset="0"/>
                <a:ea typeface="Petrona Bold" pitchFamily="34" charset="-122"/>
                <a:cs typeface="Petrona Bold" pitchFamily="34" charset="-120"/>
              </a:rPr>
              <a:t>3</a:t>
            </a:r>
            <a:endParaRPr lang="en-US" sz="2400" dirty="0"/>
          </a:p>
        </p:txBody>
      </p:sp>
      <p:sp>
        <p:nvSpPr>
          <p:cNvPr id="19" name="Text 16"/>
          <p:cNvSpPr/>
          <p:nvPr/>
        </p:nvSpPr>
        <p:spPr>
          <a:xfrm>
            <a:off x="2051923" y="6747391"/>
            <a:ext cx="2564963" cy="320516"/>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Import Charges</a:t>
            </a:r>
            <a:endParaRPr lang="en-US" sz="2000" dirty="0"/>
          </a:p>
        </p:txBody>
      </p:sp>
      <p:sp>
        <p:nvSpPr>
          <p:cNvPr id="20" name="Text 17"/>
          <p:cNvSpPr/>
          <p:nvPr/>
        </p:nvSpPr>
        <p:spPr>
          <a:xfrm>
            <a:off x="2051923" y="7185065"/>
            <a:ext cx="6408063" cy="312539"/>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Need supply chain optimization</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2083" y="604957"/>
            <a:ext cx="5292566" cy="661511"/>
          </a:xfrm>
          <a:prstGeom prst="rect">
            <a:avLst/>
          </a:prstGeom>
          <a:noFill/>
          <a:ln/>
        </p:spPr>
        <p:txBody>
          <a:bodyPr wrap="none" lIns="0" tIns="0" rIns="0" bIns="0" rtlCol="0" anchor="t"/>
          <a:lstStyle/>
          <a:p>
            <a:pPr marL="0" indent="0">
              <a:lnSpc>
                <a:spcPts val="5200"/>
              </a:lnSpc>
              <a:buNone/>
            </a:pPr>
            <a:r>
              <a:rPr lang="en-US" sz="4150" b="1" dirty="0">
                <a:solidFill>
                  <a:srgbClr val="000000"/>
                </a:solidFill>
                <a:latin typeface="Petrona Bold" pitchFamily="34" charset="0"/>
                <a:ea typeface="Petrona Bold" pitchFamily="34" charset="-122"/>
                <a:cs typeface="Petrona Bold" pitchFamily="34" charset="-120"/>
              </a:rPr>
              <a:t>Recommendations</a:t>
            </a:r>
            <a:endParaRPr lang="en-US" sz="4150" dirty="0"/>
          </a:p>
        </p:txBody>
      </p:sp>
      <p:sp>
        <p:nvSpPr>
          <p:cNvPr id="4" name="Text 1"/>
          <p:cNvSpPr/>
          <p:nvPr/>
        </p:nvSpPr>
        <p:spPr>
          <a:xfrm>
            <a:off x="6192083" y="1568887"/>
            <a:ext cx="7732633" cy="2901791"/>
          </a:xfrm>
          <a:prstGeom prst="rect">
            <a:avLst/>
          </a:prstGeom>
          <a:noFill/>
          <a:ln/>
        </p:spPr>
        <p:txBody>
          <a:bodyPr wrap="square" lIns="0" tIns="0" rIns="0" bIns="0" rtlCol="0" anchor="t"/>
          <a:lstStyle/>
          <a:p>
            <a:pPr marL="0" indent="0">
              <a:lnSpc>
                <a:spcPts val="2500"/>
              </a:lnSpc>
              <a:buNone/>
            </a:pPr>
            <a:r>
              <a:rPr lang="en-US" sz="1550" dirty="0">
                <a:solidFill>
                  <a:srgbClr val="272525"/>
                </a:solidFill>
                <a:latin typeface="Inter" pitchFamily="34" charset="0"/>
                <a:ea typeface="Inter" pitchFamily="34" charset="-122"/>
                <a:cs typeface="Inter" pitchFamily="34" charset="-120"/>
              </a:rPr>
              <a:t>Invest in rail and water transport: Expanding intermodal logistics hubs can shift freight from congested highways to more sustainable options. Optimize import supply chains: Negotiating bulk shipping discounts and reducing customs bottlenecks can lower import costs. Enhance infrastructure in top freight states: Increasing warehouse capacity and logistics automation in Illinois, Texas, and California can improve efficiency. Adopt low-emission trucking fleets: Electrification and alternative fuels for road transport can mitigate environmental impacts. Improve seasonal logistics planning: Implementing predictive analytics can help freight companies prepare for peak seasons more effectively.</a:t>
            </a:r>
            <a:endParaRPr lang="en-US" sz="1550" dirty="0"/>
          </a:p>
        </p:txBody>
      </p:sp>
      <p:sp>
        <p:nvSpPr>
          <p:cNvPr id="5" name="Shape 2"/>
          <p:cNvSpPr/>
          <p:nvPr/>
        </p:nvSpPr>
        <p:spPr>
          <a:xfrm>
            <a:off x="6192083" y="4697492"/>
            <a:ext cx="151209" cy="774144"/>
          </a:xfrm>
          <a:prstGeom prst="roundRect">
            <a:avLst>
              <a:gd name="adj" fmla="val 56004"/>
            </a:avLst>
          </a:prstGeom>
          <a:solidFill>
            <a:srgbClr val="CCEEFF"/>
          </a:solidFill>
          <a:ln w="7620">
            <a:solidFill>
              <a:srgbClr val="B2D4E5"/>
            </a:solidFill>
            <a:prstDash val="solid"/>
          </a:ln>
        </p:spPr>
      </p:sp>
      <p:sp>
        <p:nvSpPr>
          <p:cNvPr id="6" name="Text 3"/>
          <p:cNvSpPr/>
          <p:nvPr/>
        </p:nvSpPr>
        <p:spPr>
          <a:xfrm>
            <a:off x="6645712" y="4697492"/>
            <a:ext cx="2646283" cy="330756"/>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Petrona Bold" pitchFamily="34" charset="0"/>
                <a:ea typeface="Petrona Bold" pitchFamily="34" charset="-122"/>
                <a:cs typeface="Petrona Bold" pitchFamily="34" charset="-120"/>
              </a:rPr>
              <a:t>Invest in Rail/Water</a:t>
            </a:r>
            <a:endParaRPr lang="en-US" sz="2050" dirty="0"/>
          </a:p>
        </p:txBody>
      </p:sp>
      <p:sp>
        <p:nvSpPr>
          <p:cNvPr id="7" name="Text 4"/>
          <p:cNvSpPr/>
          <p:nvPr/>
        </p:nvSpPr>
        <p:spPr>
          <a:xfrm>
            <a:off x="6645712" y="5149215"/>
            <a:ext cx="7279005" cy="322421"/>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Expand intermodal hubs</a:t>
            </a:r>
            <a:endParaRPr lang="en-US" sz="1550" dirty="0"/>
          </a:p>
        </p:txBody>
      </p:sp>
      <p:sp>
        <p:nvSpPr>
          <p:cNvPr id="8" name="Shape 5"/>
          <p:cNvSpPr/>
          <p:nvPr/>
        </p:nvSpPr>
        <p:spPr>
          <a:xfrm>
            <a:off x="6494502" y="5673209"/>
            <a:ext cx="151209" cy="774144"/>
          </a:xfrm>
          <a:prstGeom prst="roundRect">
            <a:avLst>
              <a:gd name="adj" fmla="val 56004"/>
            </a:avLst>
          </a:prstGeom>
          <a:solidFill>
            <a:srgbClr val="CCEEFF"/>
          </a:solidFill>
          <a:ln w="7620">
            <a:solidFill>
              <a:srgbClr val="B2D4E5"/>
            </a:solidFill>
            <a:prstDash val="solid"/>
          </a:ln>
        </p:spPr>
      </p:sp>
      <p:sp>
        <p:nvSpPr>
          <p:cNvPr id="9" name="Text 6"/>
          <p:cNvSpPr/>
          <p:nvPr/>
        </p:nvSpPr>
        <p:spPr>
          <a:xfrm>
            <a:off x="6948130" y="5673209"/>
            <a:ext cx="2646283" cy="330756"/>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Petrona Bold" pitchFamily="34" charset="0"/>
                <a:ea typeface="Petrona Bold" pitchFamily="34" charset="-122"/>
                <a:cs typeface="Petrona Bold" pitchFamily="34" charset="-120"/>
              </a:rPr>
              <a:t>Optimize Imports</a:t>
            </a:r>
            <a:endParaRPr lang="en-US" sz="2050" dirty="0"/>
          </a:p>
        </p:txBody>
      </p:sp>
      <p:sp>
        <p:nvSpPr>
          <p:cNvPr id="10" name="Text 7"/>
          <p:cNvSpPr/>
          <p:nvPr/>
        </p:nvSpPr>
        <p:spPr>
          <a:xfrm>
            <a:off x="6948130" y="6124932"/>
            <a:ext cx="6976586" cy="322421"/>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Reduce customs bottlenecks</a:t>
            </a:r>
            <a:endParaRPr lang="en-US" sz="1550" dirty="0"/>
          </a:p>
        </p:txBody>
      </p:sp>
      <p:sp>
        <p:nvSpPr>
          <p:cNvPr id="11" name="Shape 8"/>
          <p:cNvSpPr/>
          <p:nvPr/>
        </p:nvSpPr>
        <p:spPr>
          <a:xfrm>
            <a:off x="6796921" y="6648926"/>
            <a:ext cx="151209" cy="774144"/>
          </a:xfrm>
          <a:prstGeom prst="roundRect">
            <a:avLst>
              <a:gd name="adj" fmla="val 56004"/>
            </a:avLst>
          </a:prstGeom>
          <a:solidFill>
            <a:srgbClr val="CCEEFF"/>
          </a:solidFill>
          <a:ln w="7620">
            <a:solidFill>
              <a:srgbClr val="B2D4E5"/>
            </a:solidFill>
            <a:prstDash val="solid"/>
          </a:ln>
        </p:spPr>
      </p:sp>
      <p:sp>
        <p:nvSpPr>
          <p:cNvPr id="12" name="Text 9"/>
          <p:cNvSpPr/>
          <p:nvPr/>
        </p:nvSpPr>
        <p:spPr>
          <a:xfrm>
            <a:off x="7250549" y="6648926"/>
            <a:ext cx="2856190" cy="330756"/>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Petrona Bold" pitchFamily="34" charset="0"/>
                <a:ea typeface="Petrona Bold" pitchFamily="34" charset="-122"/>
                <a:cs typeface="Petrona Bold" pitchFamily="34" charset="-120"/>
              </a:rPr>
              <a:t>Enhance Infrastructure</a:t>
            </a:r>
            <a:endParaRPr lang="en-US" sz="2050" dirty="0"/>
          </a:p>
        </p:txBody>
      </p:sp>
      <p:sp>
        <p:nvSpPr>
          <p:cNvPr id="13" name="Text 10"/>
          <p:cNvSpPr/>
          <p:nvPr/>
        </p:nvSpPr>
        <p:spPr>
          <a:xfrm>
            <a:off x="7250549" y="7100649"/>
            <a:ext cx="6674168" cy="322421"/>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Increase warehouse capacity</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1094</TotalTime>
  <Words>734</Words>
  <Application>Microsoft Office PowerPoint</Application>
  <PresentationFormat>Custom</PresentationFormat>
  <Paragraphs>75</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Petrona Bold</vt:lpstr>
      <vt:lpstr>Arial</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Samuel Ayim</cp:lastModifiedBy>
  <cp:revision>2</cp:revision>
  <dcterms:created xsi:type="dcterms:W3CDTF">2025-02-14T04:33:48Z</dcterms:created>
  <dcterms:modified xsi:type="dcterms:W3CDTF">2025-02-14T22:48:39Z</dcterms:modified>
</cp:coreProperties>
</file>